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359" r:id="rId2"/>
    <p:sldId id="372" r:id="rId3"/>
    <p:sldId id="408" r:id="rId4"/>
    <p:sldId id="410" r:id="rId5"/>
    <p:sldId id="373" r:id="rId6"/>
    <p:sldId id="369" r:id="rId7"/>
    <p:sldId id="374" r:id="rId8"/>
    <p:sldId id="412" r:id="rId9"/>
    <p:sldId id="413" r:id="rId10"/>
    <p:sldId id="415" r:id="rId11"/>
    <p:sldId id="416" r:id="rId12"/>
    <p:sldId id="417" r:id="rId13"/>
    <p:sldId id="418" r:id="rId14"/>
    <p:sldId id="419" r:id="rId15"/>
    <p:sldId id="392" r:id="rId16"/>
    <p:sldId id="287" r:id="rId17"/>
    <p:sldId id="393" r:id="rId18"/>
    <p:sldId id="395" r:id="rId19"/>
    <p:sldId id="396" r:id="rId20"/>
    <p:sldId id="394" r:id="rId21"/>
    <p:sldId id="310" r:id="rId22"/>
    <p:sldId id="308" r:id="rId23"/>
    <p:sldId id="309" r:id="rId24"/>
    <p:sldId id="307" r:id="rId25"/>
    <p:sldId id="286" r:id="rId26"/>
    <p:sldId id="288" r:id="rId27"/>
    <p:sldId id="315" r:id="rId28"/>
    <p:sldId id="314" r:id="rId29"/>
    <p:sldId id="313" r:id="rId30"/>
    <p:sldId id="312" r:id="rId31"/>
    <p:sldId id="311" r:id="rId32"/>
    <p:sldId id="284" r:id="rId33"/>
    <p:sldId id="316" r:id="rId34"/>
    <p:sldId id="317" r:id="rId35"/>
    <p:sldId id="320" r:id="rId36"/>
    <p:sldId id="321" r:id="rId37"/>
    <p:sldId id="319" r:id="rId38"/>
    <p:sldId id="318" r:id="rId39"/>
    <p:sldId id="325" r:id="rId40"/>
    <p:sldId id="324" r:id="rId41"/>
    <p:sldId id="323" r:id="rId42"/>
    <p:sldId id="322" r:id="rId43"/>
    <p:sldId id="421" r:id="rId44"/>
    <p:sldId id="420" r:id="rId45"/>
    <p:sldId id="330" r:id="rId46"/>
    <p:sldId id="329" r:id="rId47"/>
    <p:sldId id="328" r:id="rId48"/>
    <p:sldId id="326" r:id="rId49"/>
    <p:sldId id="331" r:id="rId50"/>
    <p:sldId id="334" r:id="rId51"/>
    <p:sldId id="335" r:id="rId52"/>
    <p:sldId id="333" r:id="rId53"/>
    <p:sldId id="40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9" autoAdjust="0"/>
    <p:restoredTop sz="94676" autoAdjust="0"/>
  </p:normalViewPr>
  <p:slideViewPr>
    <p:cSldViewPr>
      <p:cViewPr>
        <p:scale>
          <a:sx n="70" d="100"/>
          <a:sy n="70" d="100"/>
        </p:scale>
        <p:origin x="-7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7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etakahoot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848872" cy="4248472"/>
          </a:xfrm>
        </p:spPr>
        <p:txBody>
          <a:bodyPr/>
          <a:lstStyle/>
          <a:p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WALT: </a:t>
            </a:r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/>
            </a:r>
            <a:b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</a:b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create a </a:t>
            </a:r>
            <a:r>
              <a:rPr lang="en-GB" sz="7200" dirty="0" err="1" smtClean="0">
                <a:solidFill>
                  <a:srgbClr val="002060"/>
                </a:solidFill>
                <a:latin typeface="Calibri" pitchFamily="34" charset="0"/>
              </a:rPr>
              <a:t>Kahoot</a:t>
            </a: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 to use in our classroom tomorrow</a:t>
            </a:r>
            <a:endParaRPr lang="en-GB" sz="72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7"/>
            <a:ext cx="3960440" cy="173517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SLO’s – knowing what good looks like</a:t>
            </a:r>
            <a:endParaRPr lang="en-GB" sz="44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844824"/>
            <a:ext cx="7742735" cy="4749554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23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75724"/>
            <a:ext cx="8136904" cy="924475"/>
          </a:xfrm>
        </p:spPr>
        <p:txBody>
          <a:bodyPr/>
          <a:lstStyle/>
          <a:p>
            <a:r>
              <a:rPr lang="en-GB" b="1" dirty="0" smtClean="0">
                <a:latin typeface="Calibri" pitchFamily="34" charset="0"/>
              </a:rPr>
              <a:t>Link the Success </a:t>
            </a:r>
            <a:r>
              <a:rPr lang="en-GB" b="1" dirty="0">
                <a:latin typeface="Calibri" pitchFamily="34" charset="0"/>
              </a:rPr>
              <a:t>C</a:t>
            </a:r>
            <a:r>
              <a:rPr lang="en-GB" b="1" dirty="0" smtClean="0">
                <a:latin typeface="Calibri" pitchFamily="34" charset="0"/>
              </a:rPr>
              <a:t>riteria to </a:t>
            </a:r>
            <a:r>
              <a:rPr lang="en-GB" b="1" dirty="0" smtClean="0">
                <a:latin typeface="Calibri" pitchFamily="34" charset="0"/>
              </a:rPr>
              <a:t>the </a:t>
            </a:r>
            <a:r>
              <a:rPr lang="en-GB" b="1" dirty="0" err="1" smtClean="0">
                <a:latin typeface="Calibri" pitchFamily="34" charset="0"/>
              </a:rPr>
              <a:t>kahoot</a:t>
            </a:r>
            <a:r>
              <a:rPr lang="en-GB" b="1" dirty="0" smtClean="0">
                <a:latin typeface="Calibri" pitchFamily="34" charset="0"/>
              </a:rPr>
              <a:t> </a:t>
            </a:r>
            <a:r>
              <a:rPr lang="en-GB" b="1" dirty="0" smtClean="0">
                <a:latin typeface="Calibri" pitchFamily="34" charset="0"/>
              </a:rPr>
              <a:t>activity – consolidate, consolidate, consolidate!!!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5142"/>
            <a:ext cx="7272808" cy="435614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31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424936" cy="1181993"/>
          </a:xfrm>
        </p:spPr>
        <p:txBody>
          <a:bodyPr/>
          <a:lstStyle/>
          <a:p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Scaffold them towards the top of the mark scheme - we’ve 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made it 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visual …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128792" cy="453650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08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667014" cy="924475"/>
          </a:xfrm>
        </p:spPr>
        <p:txBody>
          <a:bodyPr/>
          <a:lstStyle/>
          <a:p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… and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mark in colour!!!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578" name="Picture 2" descr="E:\1.  2015\NICiLT JUNE 2016\SLO\IMG_02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4828"/>
          <a:stretch/>
        </p:blipFill>
        <p:spPr bwMode="auto">
          <a:xfrm>
            <a:off x="1043608" y="1531817"/>
            <a:ext cx="3528392" cy="4674972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E:\1.  2015\NICiLT JUNE 2016\SLO\IMG_02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9" r="19221" b="6000"/>
          <a:stretch/>
        </p:blipFill>
        <p:spPr bwMode="auto">
          <a:xfrm>
            <a:off x="4788023" y="1531817"/>
            <a:ext cx="3592865" cy="4721065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359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75724"/>
            <a:ext cx="7920880" cy="924475"/>
          </a:xfrm>
        </p:spPr>
        <p:txBody>
          <a:bodyPr/>
          <a:lstStyle/>
          <a:p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Link it to your e</a:t>
            </a:r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xit </a:t>
            </a:r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strategy</a:t>
            </a:r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…</a:t>
            </a:r>
            <a:endParaRPr lang="en-GB" sz="48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4176464" cy="253958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87349"/>
            <a:ext cx="512048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88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59102" cy="2751427"/>
          </a:xfrm>
        </p:spPr>
        <p:txBody>
          <a:bodyPr/>
          <a:lstStyle/>
          <a:p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Now it’s over to you - l</a:t>
            </a:r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et’s </a:t>
            </a:r>
            <a:r>
              <a:rPr lang="en-GB" sz="7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Kahoot</a:t>
            </a:r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!</a:t>
            </a:r>
            <a:endParaRPr lang="en-GB" sz="72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03" y="3068960"/>
            <a:ext cx="5040560" cy="281108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007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124" y="188640"/>
            <a:ext cx="4934036" cy="924475"/>
          </a:xfrm>
        </p:spPr>
        <p:txBody>
          <a:bodyPr/>
          <a:lstStyle/>
          <a:p>
            <a:r>
              <a:rPr lang="en-GB" dirty="0" smtClean="0">
                <a:hlinkClick r:id="rId2"/>
              </a:rPr>
              <a:t>www.getakahoot.com</a:t>
            </a:r>
            <a:r>
              <a:rPr lang="en-GB" dirty="0" smtClean="0"/>
              <a:t>  </a:t>
            </a:r>
            <a:r>
              <a:rPr lang="en-GB" sz="1200" dirty="0" smtClean="0"/>
              <a:t> </a:t>
            </a:r>
            <a:r>
              <a:rPr lang="en-GB" sz="1100" dirty="0" smtClean="0"/>
              <a:t> </a:t>
            </a:r>
            <a:endParaRPr lang="en-GB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9" y="980728"/>
            <a:ext cx="7269832" cy="5452374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001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675"/>
            <a:ext cx="8064896" cy="604834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131840" y="2132856"/>
            <a:ext cx="1440160" cy="15121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48537"/>
            <a:ext cx="8037513" cy="528637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04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4190"/>
            <a:ext cx="7841221" cy="543709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468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100" dirty="0" smtClean="0"/>
              <a:t>                                                                                                                         </a:t>
            </a:r>
            <a:endParaRPr lang="en-GB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548681"/>
            <a:ext cx="7125112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What is a </a:t>
            </a:r>
            <a:r>
              <a:rPr lang="en-GB" sz="6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Kahoot</a:t>
            </a:r>
            <a:r>
              <a:rPr lang="en-GB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?</a:t>
            </a:r>
            <a:endParaRPr lang="en-GB" sz="60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7170" name="Picture 2" descr="Big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8061"/>
            <a:ext cx="8055029" cy="4092476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684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94478" cy="548141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562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620688"/>
            <a:ext cx="8100129" cy="56166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750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91773" cy="569352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62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9" y="692696"/>
            <a:ext cx="7996281" cy="554461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335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620688"/>
            <a:ext cx="8203977" cy="568863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177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620688"/>
            <a:ext cx="8203977" cy="568863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902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620688"/>
            <a:ext cx="8100129" cy="56166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99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2" y="620688"/>
            <a:ext cx="8155314" cy="565488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143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611757"/>
            <a:ext cx="8100129" cy="56166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019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620688"/>
            <a:ext cx="8100129" cy="56166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28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libri" pitchFamily="34" charset="0"/>
              </a:rPr>
              <a:t>Let’s play …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b="337"/>
          <a:stretch/>
        </p:blipFill>
        <p:spPr bwMode="auto">
          <a:xfrm>
            <a:off x="986802" y="1484784"/>
            <a:ext cx="6912768" cy="480165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50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620688"/>
            <a:ext cx="8100129" cy="56166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346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" y="620688"/>
            <a:ext cx="8190829" cy="554461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828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" y="620688"/>
            <a:ext cx="8253851" cy="558727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78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" y="620688"/>
            <a:ext cx="8253851" cy="558727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861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" y="620688"/>
            <a:ext cx="8297203" cy="56166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758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" y="620688"/>
            <a:ext cx="8253851" cy="558727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268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9" y="692696"/>
            <a:ext cx="8075469" cy="546652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893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" y="620688"/>
            <a:ext cx="8190829" cy="554461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283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" y="620688"/>
            <a:ext cx="8190829" cy="554461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88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9" y="620688"/>
            <a:ext cx="8190827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16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787437" cy="527154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88325"/>
            <a:ext cx="4197227" cy="2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47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7" y="620688"/>
            <a:ext cx="8109835" cy="548978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801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9" y="692696"/>
            <a:ext cx="7978079" cy="5400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317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" y="620688"/>
            <a:ext cx="8253851" cy="558727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601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42419" r="30117" b="-1"/>
          <a:stretch/>
        </p:blipFill>
        <p:spPr bwMode="auto">
          <a:xfrm>
            <a:off x="666544" y="1124744"/>
            <a:ext cx="7999438" cy="469082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243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296811" cy="547260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757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488832" cy="561631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003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3" y="764704"/>
            <a:ext cx="7765331" cy="525658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750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63781" cy="57475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38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8" y="492026"/>
            <a:ext cx="8023821" cy="601754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737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67837" cy="612554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63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75724"/>
            <a:ext cx="8064896" cy="924475"/>
          </a:xfrm>
        </p:spPr>
        <p:txBody>
          <a:bodyPr/>
          <a:lstStyle/>
          <a:p>
            <a:r>
              <a:rPr lang="en-GB" sz="4800" b="1" dirty="0" smtClean="0">
                <a:latin typeface="Calibri" pitchFamily="34" charset="0"/>
              </a:rPr>
              <a:t>Let’s watch </a:t>
            </a:r>
            <a:r>
              <a:rPr lang="en-GB" sz="4800" b="1" dirty="0" err="1" smtClean="0">
                <a:latin typeface="Calibri" pitchFamily="34" charset="0"/>
              </a:rPr>
              <a:t>kahoot</a:t>
            </a:r>
            <a:r>
              <a:rPr lang="en-GB" sz="4800" b="1" dirty="0" smtClean="0">
                <a:latin typeface="Calibri" pitchFamily="34" charset="0"/>
              </a:rPr>
              <a:t> in action …</a:t>
            </a:r>
            <a:endParaRPr lang="en-GB" sz="48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628800"/>
            <a:ext cx="5937399" cy="44530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601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831695" cy="587345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086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15759" cy="616148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716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35789" cy="580152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744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24936" cy="6120680"/>
          </a:xfrm>
        </p:spPr>
        <p:txBody>
          <a:bodyPr/>
          <a:lstStyle/>
          <a:p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/>
            </a:r>
            <a:b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</a:br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WALT</a:t>
            </a:r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: </a:t>
            </a:r>
            <a:r>
              <a:rPr lang="en-GB" sz="6600" dirty="0" smtClean="0">
                <a:solidFill>
                  <a:srgbClr val="002060"/>
                </a:solidFill>
                <a:latin typeface="Calibri" pitchFamily="34" charset="0"/>
              </a:rPr>
              <a:t>incorporate Digital Learning into the Language </a:t>
            </a:r>
            <a:r>
              <a:rPr lang="en-GB" sz="6600" dirty="0" smtClean="0">
                <a:solidFill>
                  <a:srgbClr val="002060"/>
                </a:solidFill>
                <a:latin typeface="Calibri" pitchFamily="34" charset="0"/>
              </a:rPr>
              <a:t>Classroom</a:t>
            </a:r>
            <a:br>
              <a:rPr lang="en-GB" sz="66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n-GB" sz="6600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en-GB" sz="66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n-GB" sz="7200" b="1" i="1" dirty="0" smtClean="0">
                <a:solidFill>
                  <a:srgbClr val="002060"/>
                </a:solidFill>
                <a:latin typeface="Calibri" pitchFamily="34" charset="0"/>
              </a:rPr>
              <a:t>So</a:t>
            </a:r>
            <a:r>
              <a:rPr lang="en-GB" sz="7200" i="1" dirty="0" smtClean="0">
                <a:solidFill>
                  <a:srgbClr val="002060"/>
                </a:solidFill>
                <a:latin typeface="Calibri" pitchFamily="34" charset="0"/>
              </a:rPr>
              <a:t> … who is ready to </a:t>
            </a:r>
            <a:r>
              <a:rPr lang="en-GB" sz="7200" i="1" dirty="0" err="1">
                <a:solidFill>
                  <a:srgbClr val="002060"/>
                </a:solidFill>
                <a:latin typeface="Calibri" pitchFamily="34" charset="0"/>
              </a:rPr>
              <a:t>K</a:t>
            </a:r>
            <a:r>
              <a:rPr lang="en-GB" sz="7200" i="1" dirty="0" err="1" smtClean="0">
                <a:solidFill>
                  <a:srgbClr val="002060"/>
                </a:solidFill>
                <a:latin typeface="Calibri" pitchFamily="34" charset="0"/>
              </a:rPr>
              <a:t>ahoot</a:t>
            </a:r>
            <a:r>
              <a:rPr lang="en-GB" sz="7200" i="1" dirty="0" smtClean="0">
                <a:solidFill>
                  <a:srgbClr val="002060"/>
                </a:solidFill>
                <a:latin typeface="Calibri" pitchFamily="34" charset="0"/>
              </a:rPr>
              <a:t> tomorrow???</a:t>
            </a:r>
            <a:endParaRPr lang="en-GB" sz="7200" i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2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450990" cy="924475"/>
          </a:xfrm>
        </p:spPr>
        <p:txBody>
          <a:bodyPr/>
          <a:lstStyle/>
          <a:p>
            <a:r>
              <a:rPr lang="en-GB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Why use </a:t>
            </a:r>
            <a:r>
              <a:rPr lang="en-GB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Kahoot</a:t>
            </a:r>
            <a:r>
              <a:rPr lang="en-GB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in the classroom?</a:t>
            </a:r>
            <a:endParaRPr lang="en-GB" sz="54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772816"/>
            <a:ext cx="7125112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  <a:p>
            <a:pPr>
              <a:buFont typeface="Wingdings" pitchFamily="2" charset="2"/>
              <a:buChar char="§"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Flexible (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ICT suite, classroom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,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individual, pairs or groups)</a:t>
            </a:r>
          </a:p>
          <a:p>
            <a:pPr>
              <a:buFont typeface="Wingdings" pitchFamily="2" charset="2"/>
              <a:buChar char="§"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Motivational and fun</a:t>
            </a:r>
          </a:p>
          <a:p>
            <a:pPr>
              <a:buFont typeface="Wingdings" pitchFamily="2" charset="2"/>
              <a:buChar char="§"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romotes discussion and allows pupils to work with others </a:t>
            </a:r>
          </a:p>
          <a:p>
            <a:pPr>
              <a:buFont typeface="Wingdings" pitchFamily="2" charset="2"/>
              <a:buChar char="§"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Effective questioning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platform </a:t>
            </a:r>
            <a:endParaRPr lang="en-GB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caffolds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the learning </a:t>
            </a:r>
            <a:endParaRPr lang="en-GB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Fuses with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the assessment </a:t>
            </a:r>
            <a:r>
              <a:rPr lang="en-GB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policy</a:t>
            </a:r>
          </a:p>
          <a:p>
            <a:pPr marL="0" indent="0">
              <a:buNone/>
            </a:pPr>
            <a:endParaRPr lang="en-GB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6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8280920" cy="1728192"/>
          </a:xfrm>
        </p:spPr>
        <p:txBody>
          <a:bodyPr/>
          <a:lstStyle/>
          <a:p>
            <a:r>
              <a:rPr lang="en-GB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Use </a:t>
            </a:r>
            <a:r>
              <a:rPr lang="en-GB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kahoot</a:t>
            </a:r>
            <a:r>
              <a:rPr lang="en-GB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to assess and </a:t>
            </a:r>
            <a:r>
              <a:rPr lang="en-GB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inform </a:t>
            </a:r>
            <a:r>
              <a:rPr lang="en-GB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your planning … </a:t>
            </a:r>
            <a:endParaRPr lang="en-GB" sz="54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525888" cy="28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4709692" cy="283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96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75724"/>
            <a:ext cx="8064896" cy="924475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Support learners with SLO’s (Stepped </a:t>
            </a:r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Learning </a:t>
            </a:r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Opportunities) </a:t>
            </a:r>
            <a:endParaRPr lang="en-GB" sz="40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200800" cy="4508951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757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125113" cy="924475"/>
          </a:xfrm>
        </p:spPr>
        <p:txBody>
          <a:bodyPr/>
          <a:lstStyle/>
          <a:p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An alternative 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5"/>
            <a:ext cx="5112568" cy="3357424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2420888"/>
            <a:ext cx="5305574" cy="369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525518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1449</TotalTime>
  <Words>140</Words>
  <Application>Microsoft Office PowerPoint</Application>
  <PresentationFormat>On-screen Show (4:3)</PresentationFormat>
  <Paragraphs>25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Spring</vt:lpstr>
      <vt:lpstr>WALT:  create a Kahoot to use in our classroom tomorrow</vt:lpstr>
      <vt:lpstr>                                                                                                                         </vt:lpstr>
      <vt:lpstr>Let’s play …</vt:lpstr>
      <vt:lpstr>PowerPoint Presentation</vt:lpstr>
      <vt:lpstr>Let’s watch kahoot in action …</vt:lpstr>
      <vt:lpstr>Why use Kahoot in the classroom?</vt:lpstr>
      <vt:lpstr>Use kahoot to assess and inform your planning … </vt:lpstr>
      <vt:lpstr>Support learners with SLO’s (Stepped Learning Opportunities) </vt:lpstr>
      <vt:lpstr>An alternative </vt:lpstr>
      <vt:lpstr>SLO’s – knowing what good looks like</vt:lpstr>
      <vt:lpstr>Link the Success Criteria to the kahoot activity – consolidate, consolidate, consolidate!!!</vt:lpstr>
      <vt:lpstr>Scaffold them towards the top of the mark scheme - we’ve made it visual …</vt:lpstr>
      <vt:lpstr>… and mark in colour!!!</vt:lpstr>
      <vt:lpstr>Link it to your exit strategy…</vt:lpstr>
      <vt:lpstr>Now it’s over to you - let’s Kahoot!</vt:lpstr>
      <vt:lpstr>www.getakahoot.com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WALT: incorporate Digital Learning into the Language Classroom  So … who is ready to Kahoot tomorrow???</vt:lpstr>
    </vt:vector>
  </TitlesOfParts>
  <Company>C2K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O'Brien</dc:creator>
  <cp:lastModifiedBy>A O'Brien</cp:lastModifiedBy>
  <cp:revision>54</cp:revision>
  <dcterms:created xsi:type="dcterms:W3CDTF">2016-06-10T09:31:58Z</dcterms:created>
  <dcterms:modified xsi:type="dcterms:W3CDTF">2016-06-14T17:30:02Z</dcterms:modified>
</cp:coreProperties>
</file>